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256" r:id="rId2"/>
    <p:sldId id="278" r:id="rId3"/>
    <p:sldId id="279" r:id="rId4"/>
    <p:sldId id="266" r:id="rId5"/>
    <p:sldId id="280" r:id="rId6"/>
    <p:sldId id="267" r:id="rId7"/>
    <p:sldId id="272" r:id="rId8"/>
    <p:sldId id="281" r:id="rId9"/>
    <p:sldId id="282" r:id="rId10"/>
    <p:sldId id="283" r:id="rId11"/>
    <p:sldId id="273" r:id="rId12"/>
    <p:sldId id="274" r:id="rId13"/>
    <p:sldId id="276" r:id="rId14"/>
    <p:sldId id="285" r:id="rId15"/>
    <p:sldId id="286" r:id="rId16"/>
    <p:sldId id="277" r:id="rId17"/>
    <p:sldId id="275" r:id="rId18"/>
    <p:sldId id="268" r:id="rId19"/>
    <p:sldId id="270" r:id="rId20"/>
    <p:sldId id="271" r:id="rId21"/>
    <p:sldId id="260" r:id="rId22"/>
    <p:sldId id="261" r:id="rId23"/>
    <p:sldId id="257" r:id="rId24"/>
    <p:sldId id="258" r:id="rId25"/>
    <p:sldId id="259" r:id="rId26"/>
    <p:sldId id="262" r:id="rId27"/>
    <p:sldId id="263" r:id="rId28"/>
    <p:sldId id="264" r:id="rId29"/>
    <p:sldId id="265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258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70" d="100"/>
          <a:sy n="70" d="100"/>
        </p:scale>
        <p:origin x="-2694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37278F-F70D-44F4-97D2-84DE28C085CA}" type="datetimeFigureOut">
              <a:rPr lang="ru-RU" smtClean="0"/>
              <a:t>12.02.2013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009CC4-A9AB-4A58-870D-581DB349C0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27365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86E07F-E268-4DA5-9625-6E4D79C3447E}" type="datetimeFigureOut">
              <a:rPr lang="ru-RU" smtClean="0"/>
              <a:t>12.02.2013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E39827-1DD3-432F-96FA-4D8E9D4EE1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84015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E39827-1DD3-432F-96FA-4D8E9D4EE128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30141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E39827-1DD3-432F-96FA-4D8E9D4EE128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88150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E39827-1DD3-432F-96FA-4D8E9D4EE128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3464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36994-F927-4536-94E3-7F3AC331C8A2}" type="datetimeFigureOut">
              <a:rPr lang="ru-RU" smtClean="0"/>
              <a:t>12.02.2013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7D209-8B0C-4A22-BED5-78F08D27C0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82634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36994-F927-4536-94E3-7F3AC331C8A2}" type="datetimeFigureOut">
              <a:rPr lang="ru-RU" smtClean="0"/>
              <a:t>12.02.2013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7D209-8B0C-4A22-BED5-78F08D27C0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62079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36994-F927-4536-94E3-7F3AC331C8A2}" type="datetimeFigureOut">
              <a:rPr lang="ru-RU" smtClean="0"/>
              <a:t>12.02.2013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7D209-8B0C-4A22-BED5-78F08D27C0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41768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36994-F927-4536-94E3-7F3AC331C8A2}" type="datetimeFigureOut">
              <a:rPr lang="ru-RU" smtClean="0"/>
              <a:t>12.02.2013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7D209-8B0C-4A22-BED5-78F08D27C0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91239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36994-F927-4536-94E3-7F3AC331C8A2}" type="datetimeFigureOut">
              <a:rPr lang="ru-RU" smtClean="0"/>
              <a:t>12.02.2013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7D209-8B0C-4A22-BED5-78F08D27C0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02139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36994-F927-4536-94E3-7F3AC331C8A2}" type="datetimeFigureOut">
              <a:rPr lang="ru-RU" smtClean="0"/>
              <a:t>12.02.2013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7D209-8B0C-4A22-BED5-78F08D27C0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55830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36994-F927-4536-94E3-7F3AC331C8A2}" type="datetimeFigureOut">
              <a:rPr lang="ru-RU" smtClean="0"/>
              <a:t>12.02.2013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7D209-8B0C-4A22-BED5-78F08D27C0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39669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36994-F927-4536-94E3-7F3AC331C8A2}" type="datetimeFigureOut">
              <a:rPr lang="ru-RU" smtClean="0"/>
              <a:t>12.02.2013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7D209-8B0C-4A22-BED5-78F08D27C0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63645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36994-F927-4536-94E3-7F3AC331C8A2}" type="datetimeFigureOut">
              <a:rPr lang="ru-RU" smtClean="0"/>
              <a:t>12.02.2013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7D209-8B0C-4A22-BED5-78F08D27C0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67640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36994-F927-4536-94E3-7F3AC331C8A2}" type="datetimeFigureOut">
              <a:rPr lang="ru-RU" smtClean="0"/>
              <a:t>12.02.2013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7D209-8B0C-4A22-BED5-78F08D27C0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23027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36994-F927-4536-94E3-7F3AC331C8A2}" type="datetimeFigureOut">
              <a:rPr lang="ru-RU" smtClean="0"/>
              <a:t>12.02.2013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7D209-8B0C-4A22-BED5-78F08D27C0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38366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B36994-F927-4536-94E3-7F3AC331C8A2}" type="datetimeFigureOut">
              <a:rPr lang="ru-RU" smtClean="0"/>
              <a:t>12.02.2013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B7D209-8B0C-4A22-BED5-78F08D27C0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37074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lsevier.com/editorsupdate" TargetMode="Externa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meraldinsight.com/structuredabstracts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Как опубликовать статью в зарубежном рейтинговом журнале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Кириллова </a:t>
            </a:r>
            <a:r>
              <a:rPr lang="ru-RU" dirty="0" smtClean="0"/>
              <a:t>Ольга Владимировна</a:t>
            </a:r>
          </a:p>
          <a:p>
            <a:endParaRPr lang="ru-RU" dirty="0"/>
          </a:p>
          <a:p>
            <a:pPr algn="r"/>
            <a:r>
              <a:rPr lang="ru-RU" dirty="0" smtClean="0"/>
              <a:t>к.т.н., э</a:t>
            </a:r>
            <a:r>
              <a:rPr lang="ru-RU" dirty="0" smtClean="0"/>
              <a:t>ксперт БД </a:t>
            </a:r>
            <a:r>
              <a:rPr lang="en-US" dirty="0" smtClean="0"/>
              <a:t>Scopus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8861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280003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Этические нормы подготовки статей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1554641"/>
            <a:ext cx="8496944" cy="54107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buClr>
                <a:srgbClr val="5D9A3C"/>
              </a:buClr>
            </a:pPr>
            <a:r>
              <a:rPr lang="ru-RU" altLang="zh-CN" sz="2400" dirty="0">
                <a:solidFill>
                  <a:srgbClr val="006600"/>
                </a:solidFill>
                <a:ea typeface="SimSun" pitchFamily="2" charset="-122"/>
                <a:cs typeface="Arial" pitchFamily="34" charset="0"/>
              </a:rPr>
              <a:t>НЕ высылайте вашу работу в </a:t>
            </a:r>
            <a:r>
              <a:rPr lang="ru-RU" altLang="zh-CN" sz="2400" dirty="0" smtClean="0">
                <a:solidFill>
                  <a:srgbClr val="006600"/>
                </a:solidFill>
                <a:ea typeface="SimSun" pitchFamily="2" charset="-122"/>
                <a:cs typeface="Arial" pitchFamily="34" charset="0"/>
              </a:rPr>
              <a:t>несколько журналов одновременно, подождите отклика от первого журнала, затем подавайте во второй (в случае отклонения первым). </a:t>
            </a:r>
            <a:r>
              <a:rPr lang="ru-RU" altLang="zh-CN" sz="2400" dirty="0" smtClean="0">
                <a:solidFill>
                  <a:srgbClr val="006600"/>
                </a:solidFill>
                <a:ea typeface="SimSun" pitchFamily="2" charset="-122"/>
              </a:rPr>
              <a:t>Международные </a:t>
            </a:r>
            <a:r>
              <a:rPr lang="ru-RU" altLang="zh-CN" sz="2400" dirty="0">
                <a:solidFill>
                  <a:srgbClr val="006600"/>
                </a:solidFill>
                <a:ea typeface="SimSun" pitchFamily="2" charset="-122"/>
              </a:rPr>
              <a:t>этические стандарты запрещают множественную одновременную подачу. Редакторы это </a:t>
            </a:r>
            <a:r>
              <a:rPr lang="ru-RU" altLang="zh-CN" dirty="0">
                <a:solidFill>
                  <a:srgbClr val="006600"/>
                </a:solidFill>
                <a:ea typeface="SimSun" pitchFamily="2" charset="-122"/>
              </a:rPr>
              <a:t>обнаружат</a:t>
            </a:r>
            <a:r>
              <a:rPr lang="ru-RU" altLang="zh-CN" sz="2400" dirty="0">
                <a:solidFill>
                  <a:srgbClr val="006600"/>
                </a:solidFill>
                <a:ea typeface="SimSun" pitchFamily="2" charset="-122"/>
              </a:rPr>
              <a:t>!</a:t>
            </a:r>
            <a:r>
              <a:rPr lang="en-US" altLang="zh-CN" sz="2400" dirty="0">
                <a:solidFill>
                  <a:srgbClr val="006600"/>
                </a:solidFill>
                <a:ea typeface="SimSun" pitchFamily="2" charset="-122"/>
              </a:rPr>
              <a:t> (</a:t>
            </a:r>
            <a:r>
              <a:rPr lang="ru-RU" altLang="zh-CN" sz="2400" dirty="0">
                <a:solidFill>
                  <a:srgbClr val="006600"/>
                </a:solidFill>
                <a:ea typeface="SimSun" pitchFamily="2" charset="-122"/>
              </a:rPr>
              <a:t>видеоролик по издательской этике</a:t>
            </a:r>
            <a:r>
              <a:rPr lang="en-US" altLang="zh-CN" sz="2400" dirty="0">
                <a:solidFill>
                  <a:srgbClr val="006600"/>
                </a:solidFill>
                <a:ea typeface="SimSun" pitchFamily="2" charset="-122"/>
              </a:rPr>
              <a:t> </a:t>
            </a:r>
            <a:r>
              <a:rPr lang="en-US" altLang="zh-CN" sz="2400" u="sng" dirty="0">
                <a:solidFill>
                  <a:srgbClr val="006600"/>
                </a:solidFill>
                <a:ea typeface="SimSun" pitchFamily="2" charset="-122"/>
                <a:hlinkClick r:id="rId2"/>
              </a:rPr>
              <a:t>www.elsevier.com/editorsupdate</a:t>
            </a:r>
            <a:r>
              <a:rPr lang="en-US" altLang="zh-CN" sz="2400" dirty="0" smtClean="0">
                <a:solidFill>
                  <a:srgbClr val="006600"/>
                </a:solidFill>
                <a:ea typeface="SimSun" pitchFamily="2" charset="-122"/>
              </a:rPr>
              <a:t>).</a:t>
            </a:r>
            <a:endParaRPr lang="ru-RU" altLang="zh-CN" sz="2400" dirty="0" smtClean="0">
              <a:solidFill>
                <a:srgbClr val="006600"/>
              </a:solidFill>
              <a:ea typeface="SimSun" pitchFamily="2" charset="-122"/>
            </a:endParaRPr>
          </a:p>
          <a:p>
            <a:pPr>
              <a:lnSpc>
                <a:spcPct val="90000"/>
              </a:lnSpc>
              <a:buClr>
                <a:srgbClr val="5D9A3C"/>
              </a:buClr>
            </a:pPr>
            <a:endParaRPr lang="ru-RU" altLang="zh-CN" sz="2400" dirty="0">
              <a:solidFill>
                <a:srgbClr val="006600"/>
              </a:solidFill>
              <a:ea typeface="SimSun" pitchFamily="2" charset="-122"/>
            </a:endParaRPr>
          </a:p>
          <a:p>
            <a:pPr>
              <a:lnSpc>
                <a:spcPct val="90000"/>
              </a:lnSpc>
              <a:buClr>
                <a:srgbClr val="5D9A3C"/>
              </a:buClr>
            </a:pPr>
            <a:r>
              <a:rPr lang="ru-RU" altLang="zh-CN" sz="2400" dirty="0" smtClean="0">
                <a:solidFill>
                  <a:srgbClr val="006600"/>
                </a:solidFill>
                <a:ea typeface="SimSun" pitchFamily="2" charset="-122"/>
              </a:rPr>
              <a:t>Цитируя публикации, делай	те в тексте ссылки </a:t>
            </a:r>
            <a:r>
              <a:rPr lang="en-US" altLang="zh-CN" sz="2400" dirty="0" smtClean="0">
                <a:solidFill>
                  <a:srgbClr val="006600"/>
                </a:solidFill>
                <a:ea typeface="SimSun" pitchFamily="2" charset="-122"/>
              </a:rPr>
              <a:t>“[ ]” </a:t>
            </a:r>
            <a:r>
              <a:rPr lang="ru-RU" altLang="zh-CN" sz="2400" dirty="0" smtClean="0">
                <a:solidFill>
                  <a:srgbClr val="006600"/>
                </a:solidFill>
                <a:ea typeface="SimSun" pitchFamily="2" charset="-122"/>
              </a:rPr>
              <a:t>на использованные работы, чтобы вас не обвили в плагиате</a:t>
            </a:r>
          </a:p>
          <a:p>
            <a:pPr>
              <a:lnSpc>
                <a:spcPct val="90000"/>
              </a:lnSpc>
              <a:buClr>
                <a:srgbClr val="5D9A3C"/>
              </a:buClr>
            </a:pPr>
            <a:endParaRPr lang="ru-RU" altLang="zh-CN" sz="2400" dirty="0">
              <a:solidFill>
                <a:srgbClr val="006600"/>
              </a:solidFill>
              <a:ea typeface="SimSun" pitchFamily="2" charset="-122"/>
            </a:endParaRPr>
          </a:p>
          <a:p>
            <a:pPr>
              <a:lnSpc>
                <a:spcPct val="90000"/>
              </a:lnSpc>
              <a:buClr>
                <a:srgbClr val="5D9A3C"/>
              </a:buClr>
            </a:pPr>
            <a:r>
              <a:rPr lang="ru-RU" altLang="zh-CN" sz="2400" dirty="0" smtClean="0">
                <a:solidFill>
                  <a:srgbClr val="006600"/>
                </a:solidFill>
                <a:ea typeface="SimSun" pitchFamily="2" charset="-122"/>
              </a:rPr>
              <a:t>Используйте и описывайте в результатах исследования опыты, эксперименты, которые не дают возможности обвинить вас в нарушении научной этики</a:t>
            </a:r>
          </a:p>
          <a:p>
            <a:pPr>
              <a:lnSpc>
                <a:spcPct val="90000"/>
              </a:lnSpc>
              <a:buClr>
                <a:srgbClr val="5D9A3C"/>
              </a:buClr>
            </a:pPr>
            <a:r>
              <a:rPr lang="ru-RU" altLang="zh-CN" sz="2400" dirty="0" smtClean="0">
                <a:solidFill>
                  <a:srgbClr val="006600"/>
                </a:solidFill>
                <a:ea typeface="SimSun" pitchFamily="2" charset="-122"/>
              </a:rPr>
              <a:t>Изучите, какие требования этических норм выдвигает журнал и им следуйте</a:t>
            </a:r>
            <a:endParaRPr lang="zh-CN" altLang="en-US" sz="2400" dirty="0">
              <a:solidFill>
                <a:srgbClr val="006600"/>
              </a:solidFill>
              <a:ea typeface="SimSun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20586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07288" cy="1143000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/>
              <a:t>Заглавие статьи, аннотация, ключевые слова и список литературы – важнейшие части статьи</a:t>
            </a:r>
            <a:endParaRPr lang="ru-RU" sz="36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lnSpc>
                <a:spcPct val="90000"/>
              </a:lnSpc>
            </a:pPr>
            <a:r>
              <a:rPr lang="ru-RU" dirty="0"/>
              <a:t>Используйте лаконичное описательное название, содержащее основные ключевые </a:t>
            </a:r>
            <a:r>
              <a:rPr lang="ru-RU" dirty="0" smtClean="0"/>
              <a:t>слова темы публикации </a:t>
            </a:r>
            <a:endParaRPr lang="en-GB" dirty="0"/>
          </a:p>
          <a:p>
            <a:pPr>
              <a:lnSpc>
                <a:spcPct val="90000"/>
              </a:lnSpc>
            </a:pPr>
            <a:r>
              <a:rPr lang="ru-RU" dirty="0"/>
              <a:t>Составьте ясную и полную аннотацию, содержащую основные ключевые слова и соответствующую требованиям по части содержания и объема работы</a:t>
            </a:r>
            <a:endParaRPr lang="en-GB" dirty="0"/>
          </a:p>
          <a:p>
            <a:pPr>
              <a:lnSpc>
                <a:spcPct val="90000"/>
              </a:lnSpc>
            </a:pPr>
            <a:r>
              <a:rPr lang="ru-RU" dirty="0"/>
              <a:t>Используйте релевантные</a:t>
            </a:r>
            <a:r>
              <a:rPr lang="ru-RU" b="1" dirty="0"/>
              <a:t> и </a:t>
            </a:r>
            <a:r>
              <a:rPr lang="ru-RU" b="1" dirty="0" smtClean="0"/>
              <a:t>известные для зарубежных коллег </a:t>
            </a:r>
            <a:r>
              <a:rPr lang="ru-RU" dirty="0" smtClean="0"/>
              <a:t>ключевые </a:t>
            </a:r>
            <a:r>
              <a:rPr lang="ru-RU" dirty="0"/>
              <a:t>слова</a:t>
            </a:r>
            <a:endParaRPr lang="en-GB" dirty="0"/>
          </a:p>
          <a:p>
            <a:pPr>
              <a:lnSpc>
                <a:spcPct val="90000"/>
              </a:lnSpc>
            </a:pPr>
            <a:r>
              <a:rPr lang="ru-RU" dirty="0"/>
              <a:t>Сделайте свои ссылки </a:t>
            </a:r>
            <a:r>
              <a:rPr lang="ru-RU" b="1" dirty="0"/>
              <a:t>полными и правильными</a:t>
            </a:r>
            <a:r>
              <a:rPr lang="ru-RU" dirty="0"/>
              <a:t> </a:t>
            </a:r>
            <a:r>
              <a:rPr lang="en-GB" dirty="0"/>
              <a:t>–</a:t>
            </a:r>
            <a:r>
              <a:rPr lang="ru-RU" dirty="0"/>
              <a:t> это жизненно важно </a:t>
            </a:r>
            <a:r>
              <a:rPr lang="ru-RU" dirty="0" smtClean="0"/>
              <a:t>при их индексировании в БД цитирования; качественные ссылки – показатель уровня статьи!</a:t>
            </a:r>
            <a:endParaRPr lang="en-GB" dirty="0"/>
          </a:p>
          <a:p>
            <a:pPr>
              <a:lnSpc>
                <a:spcPct val="90000"/>
              </a:lnSpc>
            </a:pPr>
            <a:r>
              <a:rPr lang="ru-RU" dirty="0"/>
              <a:t>Все это сделает вашу статью более заметной, что приведёт к  её более широкому распространению и </a:t>
            </a:r>
            <a:r>
              <a:rPr lang="ru-RU" dirty="0" smtClean="0"/>
              <a:t>цитированию</a:t>
            </a:r>
          </a:p>
          <a:p>
            <a:pPr>
              <a:lnSpc>
                <a:spcPct val="90000"/>
              </a:lnSpc>
            </a:pPr>
            <a:endParaRPr lang="en-GB" dirty="0"/>
          </a:p>
          <a:p>
            <a:pPr>
              <a:lnSpc>
                <a:spcPct val="90000"/>
              </a:lnSpc>
              <a:buNone/>
            </a:pPr>
            <a:endParaRPr lang="ru-RU" b="1" dirty="0" smtClean="0"/>
          </a:p>
          <a:p>
            <a:pPr>
              <a:lnSpc>
                <a:spcPct val="90000"/>
              </a:lnSpc>
              <a:buNone/>
            </a:pPr>
            <a:endParaRPr lang="en-GB" b="1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34995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/>
              <a:t>Структурированные аннотации – требование многих зарубежных журналов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ru-RU" sz="4200" b="1" dirty="0" smtClean="0"/>
              <a:t>Пример издательства </a:t>
            </a:r>
            <a:r>
              <a:rPr lang="en-US" sz="4200" b="1" dirty="0" smtClean="0"/>
              <a:t>Emerald:</a:t>
            </a:r>
            <a:endParaRPr lang="ru-RU" sz="4200" b="1" dirty="0" smtClean="0"/>
          </a:p>
          <a:p>
            <a:pPr marL="0" indent="0">
              <a:lnSpc>
                <a:spcPct val="120000"/>
              </a:lnSpc>
              <a:buNone/>
            </a:pPr>
            <a:r>
              <a:rPr lang="ru-RU" sz="4200" b="1" dirty="0" smtClean="0"/>
              <a:t>Структурированная </a:t>
            </a:r>
            <a:r>
              <a:rPr lang="ru-RU" sz="4200" b="1" dirty="0"/>
              <a:t>аннотация</a:t>
            </a:r>
            <a:r>
              <a:rPr lang="en-GB" sz="4200" dirty="0"/>
              <a:t> – </a:t>
            </a:r>
            <a:r>
              <a:rPr lang="ru-RU" sz="4200" dirty="0"/>
              <a:t> объёмом в </a:t>
            </a:r>
            <a:r>
              <a:rPr lang="en-GB" sz="4200" dirty="0"/>
              <a:t>250 </a:t>
            </a:r>
            <a:r>
              <a:rPr lang="ru-RU" sz="4200" dirty="0"/>
              <a:t>слов</a:t>
            </a:r>
            <a:r>
              <a:rPr lang="en-GB" sz="4200" dirty="0"/>
              <a:t> </a:t>
            </a:r>
            <a:r>
              <a:rPr lang="ru-RU" sz="4200" dirty="0"/>
              <a:t>или</a:t>
            </a:r>
            <a:r>
              <a:rPr lang="en-GB" sz="4200" dirty="0"/>
              <a:t> </a:t>
            </a:r>
            <a:r>
              <a:rPr lang="ru-RU" sz="4200" dirty="0"/>
              <a:t>менее</a:t>
            </a:r>
            <a:r>
              <a:rPr lang="en-GB" sz="4200" dirty="0"/>
              <a:t> </a:t>
            </a:r>
            <a:r>
              <a:rPr lang="en-GB" sz="4200" dirty="0" smtClean="0"/>
              <a:t>(</a:t>
            </a:r>
            <a:r>
              <a:rPr lang="ru-RU" sz="4200" dirty="0"/>
              <a:t>не более 100 слов в каждом разделе</a:t>
            </a:r>
            <a:r>
              <a:rPr lang="en-GB" sz="4200" dirty="0"/>
              <a:t>)</a:t>
            </a:r>
          </a:p>
          <a:p>
            <a:pPr>
              <a:lnSpc>
                <a:spcPct val="120000"/>
              </a:lnSpc>
            </a:pPr>
            <a:r>
              <a:rPr lang="ru-RU" sz="4200" b="1" dirty="0"/>
              <a:t>Задача</a:t>
            </a:r>
            <a:r>
              <a:rPr lang="en-GB" sz="4200" dirty="0"/>
              <a:t> – </a:t>
            </a:r>
            <a:r>
              <a:rPr lang="ru-RU" sz="4200" dirty="0"/>
              <a:t>Причины</a:t>
            </a:r>
            <a:r>
              <a:rPr lang="en-GB" sz="4200" dirty="0"/>
              <a:t>/</a:t>
            </a:r>
            <a:r>
              <a:rPr lang="ru-RU" sz="4200" dirty="0"/>
              <a:t>цели написания исследовательской работы</a:t>
            </a:r>
            <a:endParaRPr lang="en-GB" sz="4200" dirty="0"/>
          </a:p>
          <a:p>
            <a:pPr>
              <a:lnSpc>
                <a:spcPct val="120000"/>
              </a:lnSpc>
            </a:pPr>
            <a:r>
              <a:rPr lang="ru-RU" sz="4200" b="1" dirty="0"/>
              <a:t>Модель</a:t>
            </a:r>
            <a:r>
              <a:rPr lang="en-GB" sz="4200" dirty="0"/>
              <a:t> – </a:t>
            </a:r>
            <a:r>
              <a:rPr lang="ru-RU" sz="4200" dirty="0"/>
              <a:t>Методология </a:t>
            </a:r>
            <a:r>
              <a:rPr lang="en-GB" sz="4200" dirty="0"/>
              <a:t>/’</a:t>
            </a:r>
            <a:r>
              <a:rPr lang="ru-RU" sz="4200" dirty="0"/>
              <a:t>как это было выполнено</a:t>
            </a:r>
            <a:r>
              <a:rPr lang="en-GB" sz="4200" dirty="0"/>
              <a:t>/</a:t>
            </a:r>
            <a:r>
              <a:rPr lang="ru-RU" sz="4200" dirty="0"/>
              <a:t>область исследования</a:t>
            </a:r>
            <a:endParaRPr lang="en-GB" sz="4200" dirty="0"/>
          </a:p>
          <a:p>
            <a:pPr>
              <a:lnSpc>
                <a:spcPct val="120000"/>
              </a:lnSpc>
            </a:pPr>
            <a:r>
              <a:rPr lang="ru-RU" sz="4200" b="1" dirty="0"/>
              <a:t>Выводы</a:t>
            </a:r>
            <a:r>
              <a:rPr lang="en-GB" sz="4200" dirty="0"/>
              <a:t> – </a:t>
            </a:r>
            <a:r>
              <a:rPr lang="ru-RU" sz="4200" dirty="0"/>
              <a:t>Обсуждение</a:t>
            </a:r>
            <a:r>
              <a:rPr lang="en-GB" sz="4200" dirty="0"/>
              <a:t>/</a:t>
            </a:r>
            <a:r>
              <a:rPr lang="ru-RU" sz="4200" dirty="0"/>
              <a:t>результаты</a:t>
            </a:r>
            <a:endParaRPr lang="en-GB" sz="4200" dirty="0"/>
          </a:p>
          <a:p>
            <a:pPr>
              <a:lnSpc>
                <a:spcPct val="120000"/>
              </a:lnSpc>
            </a:pPr>
            <a:r>
              <a:rPr lang="ru-RU" sz="4200" b="1" dirty="0"/>
              <a:t>Рамки исследования/возможность последующего использования результатов научной работы</a:t>
            </a:r>
            <a:r>
              <a:rPr lang="en-GB" sz="4200" dirty="0"/>
              <a:t> (</a:t>
            </a:r>
            <a:r>
              <a:rPr lang="ru-RU" sz="4200" dirty="0"/>
              <a:t>если применимо</a:t>
            </a:r>
            <a:r>
              <a:rPr lang="en-GB" sz="4200" dirty="0"/>
              <a:t>)</a:t>
            </a:r>
            <a:r>
              <a:rPr lang="en-GB" sz="4200" b="1" dirty="0"/>
              <a:t> </a:t>
            </a:r>
            <a:r>
              <a:rPr lang="en-GB" sz="4200" dirty="0"/>
              <a:t>– </a:t>
            </a:r>
            <a:r>
              <a:rPr lang="ru-RU" sz="4200" dirty="0"/>
              <a:t>Исключения</a:t>
            </a:r>
            <a:r>
              <a:rPr lang="en-GB" sz="4200" dirty="0"/>
              <a:t>/</a:t>
            </a:r>
            <a:r>
              <a:rPr lang="ru-RU" sz="4200" dirty="0"/>
              <a:t>следующие шаги</a:t>
            </a:r>
            <a:endParaRPr lang="en-GB" sz="4200" dirty="0"/>
          </a:p>
          <a:p>
            <a:pPr>
              <a:lnSpc>
                <a:spcPct val="120000"/>
              </a:lnSpc>
            </a:pPr>
            <a:r>
              <a:rPr lang="ru-RU" sz="4200" b="1" dirty="0"/>
              <a:t>Практическое значение</a:t>
            </a:r>
            <a:r>
              <a:rPr lang="en-GB" sz="4200" dirty="0"/>
              <a:t> (</a:t>
            </a:r>
            <a:r>
              <a:rPr lang="ru-RU" sz="4200" dirty="0"/>
              <a:t>если применимо</a:t>
            </a:r>
            <a:r>
              <a:rPr lang="en-GB" sz="4200" dirty="0"/>
              <a:t>) – </a:t>
            </a:r>
            <a:r>
              <a:rPr lang="ru-RU" sz="4200" dirty="0"/>
              <a:t>Применение на практике</a:t>
            </a:r>
            <a:r>
              <a:rPr lang="en-GB" sz="4200" dirty="0"/>
              <a:t>/</a:t>
            </a:r>
            <a:r>
              <a:rPr lang="ru-RU" sz="4200" dirty="0"/>
              <a:t>Что дальше?</a:t>
            </a:r>
            <a:endParaRPr lang="en-GB" sz="4200" dirty="0"/>
          </a:p>
          <a:p>
            <a:pPr>
              <a:lnSpc>
                <a:spcPct val="120000"/>
              </a:lnSpc>
            </a:pPr>
            <a:r>
              <a:rPr lang="en-GB" sz="4200" b="1" dirty="0">
                <a:solidFill>
                  <a:srgbClr val="006600"/>
                </a:solidFill>
              </a:rPr>
              <a:t>[NEW]</a:t>
            </a:r>
            <a:r>
              <a:rPr lang="en-GB" sz="4200" b="1" dirty="0"/>
              <a:t> </a:t>
            </a:r>
            <a:r>
              <a:rPr lang="ru-RU" sz="4200" b="1" dirty="0"/>
              <a:t>Социальные последствия</a:t>
            </a:r>
            <a:r>
              <a:rPr lang="en-GB" sz="4200" dirty="0"/>
              <a:t> (</a:t>
            </a:r>
            <a:r>
              <a:rPr lang="ru-RU" sz="4200" dirty="0"/>
              <a:t>если применимо</a:t>
            </a:r>
            <a:r>
              <a:rPr lang="en-GB" sz="4200" dirty="0"/>
              <a:t>) – </a:t>
            </a:r>
            <a:r>
              <a:rPr lang="ru-RU" sz="4200" dirty="0"/>
              <a:t>Влияние</a:t>
            </a:r>
            <a:r>
              <a:rPr lang="en-GB" sz="4200" dirty="0"/>
              <a:t> </a:t>
            </a:r>
            <a:r>
              <a:rPr lang="ru-RU" sz="4200" dirty="0"/>
              <a:t>на</a:t>
            </a:r>
            <a:r>
              <a:rPr lang="en-GB" sz="4200" dirty="0"/>
              <a:t> </a:t>
            </a:r>
            <a:r>
              <a:rPr lang="ru-RU" sz="4200" dirty="0"/>
              <a:t>общество</a:t>
            </a:r>
            <a:r>
              <a:rPr lang="en-GB" sz="4200" dirty="0"/>
              <a:t>/</a:t>
            </a:r>
            <a:r>
              <a:rPr lang="ru-RU" sz="4200" dirty="0"/>
              <a:t>политику</a:t>
            </a:r>
            <a:endParaRPr lang="en-GB" sz="4200" dirty="0"/>
          </a:p>
          <a:p>
            <a:pPr>
              <a:lnSpc>
                <a:spcPct val="120000"/>
              </a:lnSpc>
            </a:pPr>
            <a:r>
              <a:rPr lang="ru-RU" sz="4200" b="1" dirty="0"/>
              <a:t>Оригинальность</a:t>
            </a:r>
            <a:r>
              <a:rPr lang="en-GB" sz="4200" b="1" dirty="0"/>
              <a:t>/</a:t>
            </a:r>
            <a:r>
              <a:rPr lang="ru-RU" sz="4200" b="1" dirty="0"/>
              <a:t>ценность</a:t>
            </a:r>
            <a:r>
              <a:rPr lang="en-GB" sz="4200" dirty="0"/>
              <a:t> – </a:t>
            </a:r>
            <a:r>
              <a:rPr lang="ru-RU" sz="4200" dirty="0"/>
              <a:t>Кто сможет извлечь пользу из этой работы и что в ней нового</a:t>
            </a:r>
            <a:r>
              <a:rPr lang="en-GB" sz="4200" dirty="0"/>
              <a:t>?</a:t>
            </a:r>
          </a:p>
          <a:p>
            <a:pPr marL="0" indent="0">
              <a:lnSpc>
                <a:spcPct val="80000"/>
              </a:lnSpc>
              <a:buNone/>
            </a:pPr>
            <a:endParaRPr lang="ru-RU" sz="3600" dirty="0" smtClean="0">
              <a:hlinkClick r:id="rId3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ru-RU" sz="3600" dirty="0" smtClean="0">
                <a:hlinkClick r:id="rId3"/>
              </a:rPr>
              <a:t>см</a:t>
            </a:r>
            <a:r>
              <a:rPr lang="ru-RU" sz="3600" dirty="0">
                <a:hlinkClick r:id="rId3"/>
              </a:rPr>
              <a:t>. </a:t>
            </a:r>
            <a:r>
              <a:rPr lang="en-GB" dirty="0">
                <a:hlinkClick r:id="rId3"/>
              </a:rPr>
              <a:t>www.emeraldinsight.com/structuredabstracts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61270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Передача статьи на рецензирование – это уже успех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ru-RU" dirty="0" smtClean="0"/>
              <a:t>Редактор оценил статью как реальность к опубликованию</a:t>
            </a:r>
          </a:p>
          <a:p>
            <a:r>
              <a:rPr lang="ru-RU" dirty="0" smtClean="0"/>
              <a:t>Если рецензент высказался достаточно резко – это не относится к вам лично</a:t>
            </a:r>
          </a:p>
          <a:p>
            <a:r>
              <a:rPr lang="ru-RU" dirty="0" smtClean="0"/>
              <a:t>Если рецензент («ассоциированный редактор») прислал замечания и требует внести правки, делать это надо оперативно, не откладывая в долгий ящик (на конец выделенного для этого времени) </a:t>
            </a:r>
          </a:p>
          <a:p>
            <a:r>
              <a:rPr lang="ru-RU" dirty="0" smtClean="0"/>
              <a:t>Не стесняйтесь контактировать с рецензентом, спрашивайте, если не поняли замечание</a:t>
            </a:r>
          </a:p>
          <a:p>
            <a:r>
              <a:rPr lang="ru-RU" dirty="0" smtClean="0"/>
              <a:t>Приложите сопроводительное письмо с описанием, что сделано по каждому пункту замечаний</a:t>
            </a:r>
          </a:p>
          <a:p>
            <a:r>
              <a:rPr lang="ru-RU" dirty="0" smtClean="0"/>
              <a:t>Сделать все, как сказал рецензент  (если это не принципиальные вопросы, касающиеся результатов исследования)  - </a:t>
            </a:r>
            <a:r>
              <a:rPr lang="ru-RU" b="1" dirty="0" smtClean="0"/>
              <a:t>это ваш шанс довести статью до публикации </a:t>
            </a:r>
          </a:p>
          <a:p>
            <a:endParaRPr lang="ru-RU" b="1" dirty="0"/>
          </a:p>
          <a:p>
            <a:r>
              <a:rPr lang="ru-RU" b="1" dirty="0" smtClean="0"/>
              <a:t>Главное - не сдаваться, не обижаться,  не думать, что к вам придираются , потому что не хотят опубликовать. Если бы не хотели, не давали бы рецензии , а сразу отклонили. Редакторам не хочется делать лишнюю работу бесплатно (за рецензирование за рубежом не платят)  </a:t>
            </a:r>
          </a:p>
          <a:p>
            <a:r>
              <a:rPr lang="ru-RU" b="1" dirty="0" smtClean="0"/>
              <a:t> 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931778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webshop.elsevier.com</a:t>
            </a:r>
            <a:endParaRPr lang="ru-RU" dirty="0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23975"/>
            <a:ext cx="8980488" cy="483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933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http://www.edanzediting.com</a:t>
            </a:r>
            <a:endParaRPr lang="ru-RU" dirty="0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96752"/>
            <a:ext cx="9002588" cy="5760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3004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Если статья отклонена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anchor="ctr">
            <a:normAutofit fontScale="70000" lnSpcReduction="20000"/>
          </a:bodyPr>
          <a:lstStyle/>
          <a:p>
            <a:pPr>
              <a:lnSpc>
                <a:spcPct val="120000"/>
              </a:lnSpc>
            </a:pPr>
            <a:r>
              <a:rPr lang="ru-RU" b="1" dirty="0"/>
              <a:t>Узнайте почему</a:t>
            </a:r>
            <a:r>
              <a:rPr lang="en-GB" dirty="0"/>
              <a:t>, </a:t>
            </a:r>
            <a:r>
              <a:rPr lang="ru-RU" dirty="0"/>
              <a:t>и слушайте внимательно</a:t>
            </a:r>
            <a:r>
              <a:rPr lang="en-GB" dirty="0"/>
              <a:t>!</a:t>
            </a:r>
            <a:br>
              <a:rPr lang="en-GB" dirty="0"/>
            </a:br>
            <a:r>
              <a:rPr lang="ru-RU" dirty="0"/>
              <a:t>Большинство редакторов выскажут вам подробные замечания по отклоненной публикации</a:t>
            </a:r>
            <a:endParaRPr lang="en-GB" dirty="0"/>
          </a:p>
          <a:p>
            <a:pPr>
              <a:lnSpc>
                <a:spcPct val="120000"/>
              </a:lnSpc>
            </a:pPr>
            <a:r>
              <a:rPr lang="ru-RU" b="1" dirty="0"/>
              <a:t>Попробуйте еще раз</a:t>
            </a:r>
            <a:r>
              <a:rPr lang="en-GB" b="1" dirty="0"/>
              <a:t>!</a:t>
            </a:r>
            <a:br>
              <a:rPr lang="en-GB" b="1" dirty="0"/>
            </a:br>
            <a:r>
              <a:rPr lang="ru-RU" dirty="0"/>
              <a:t>Постарайтесь улучшить материал вашей статьи, попробуйте послать ее в другое издание</a:t>
            </a:r>
            <a:r>
              <a:rPr lang="en-GB" dirty="0"/>
              <a:t>. </a:t>
            </a:r>
          </a:p>
          <a:p>
            <a:pPr>
              <a:lnSpc>
                <a:spcPct val="120000"/>
              </a:lnSpc>
            </a:pPr>
            <a:r>
              <a:rPr lang="ru-RU" b="1" dirty="0"/>
              <a:t>Не сдавайтесь</a:t>
            </a:r>
            <a:r>
              <a:rPr lang="en-GB" b="1" dirty="0"/>
              <a:t>!</a:t>
            </a:r>
            <a:br>
              <a:rPr lang="en-GB" b="1" dirty="0"/>
            </a:br>
            <a:r>
              <a:rPr lang="ru-RU" dirty="0"/>
              <a:t>По меньшей мере 50% статей по бизнесу и менеджменту не публикуются</a:t>
            </a:r>
            <a:r>
              <a:rPr lang="en-GB" dirty="0"/>
              <a:t>. </a:t>
            </a:r>
            <a:r>
              <a:rPr lang="ru-RU" dirty="0"/>
              <a:t>Хотя бы один раз –отказывают </a:t>
            </a:r>
            <a:r>
              <a:rPr lang="ru-RU" dirty="0" smtClean="0"/>
              <a:t>каждому</a:t>
            </a:r>
          </a:p>
          <a:p>
            <a:pPr>
              <a:lnSpc>
                <a:spcPct val="120000"/>
              </a:lnSpc>
            </a:pPr>
            <a:r>
              <a:rPr lang="ru-RU" dirty="0" smtClean="0"/>
              <a:t>В высокорейтинговых журналах отклонение составляет от 80 до 90%</a:t>
            </a:r>
            <a:endParaRPr lang="en-GB" dirty="0"/>
          </a:p>
          <a:p>
            <a:pPr>
              <a:lnSpc>
                <a:spcPct val="120000"/>
              </a:lnSpc>
            </a:pPr>
            <a:r>
              <a:rPr lang="ru-RU" b="1" dirty="0"/>
              <a:t>Продолжайте попытки</a:t>
            </a:r>
            <a:r>
              <a:rPr lang="en-GB" b="1" dirty="0"/>
              <a:t>!</a:t>
            </a:r>
            <a:endParaRPr lang="en-US" b="1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21678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/>
              <a:t>Примерный процесс прохождения статьи от представления до публикации </a:t>
            </a:r>
            <a:br>
              <a:rPr lang="ru-RU" sz="3200" dirty="0" smtClean="0"/>
            </a:br>
            <a:r>
              <a:rPr lang="ru-RU" sz="3200" dirty="0" smtClean="0"/>
              <a:t>(изд-в</a:t>
            </a:r>
            <a:r>
              <a:rPr lang="ru-RU" sz="3200" dirty="0"/>
              <a:t>о</a:t>
            </a:r>
            <a:r>
              <a:rPr lang="ru-RU" sz="3200" dirty="0" smtClean="0"/>
              <a:t> </a:t>
            </a:r>
            <a:r>
              <a:rPr lang="en-US" sz="3200" dirty="0" smtClean="0"/>
              <a:t>Emerald)</a:t>
            </a:r>
            <a:endParaRPr lang="ru-RU" sz="3200" dirty="0"/>
          </a:p>
        </p:txBody>
      </p:sp>
      <p:pic>
        <p:nvPicPr>
          <p:cNvPr id="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700808"/>
            <a:ext cx="7416823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0873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Если читаешь журнал: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Знаешь его тематику;</a:t>
            </a:r>
          </a:p>
          <a:p>
            <a:r>
              <a:rPr lang="ru-RU" dirty="0" smtClean="0"/>
              <a:t>Знаешь его авторов и организации, в которых они работают;</a:t>
            </a:r>
          </a:p>
          <a:p>
            <a:r>
              <a:rPr lang="ru-RU" dirty="0"/>
              <a:t>Знаешь его правила;</a:t>
            </a:r>
            <a:endParaRPr lang="ru-RU" dirty="0" smtClean="0"/>
          </a:p>
          <a:p>
            <a:r>
              <a:rPr lang="ru-RU" dirty="0" smtClean="0"/>
              <a:t>Видишь, как оформляются статьи и списки литературы другими авторами;</a:t>
            </a:r>
          </a:p>
          <a:p>
            <a:r>
              <a:rPr lang="ru-RU" dirty="0" smtClean="0"/>
              <a:t>Находишь статьи, близкие по теме, которые можешь затем цитировать в своей статье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93319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ru-RU" dirty="0" smtClean="0"/>
              <a:t>Основные рекомендации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b="1" dirty="0" smtClean="0"/>
              <a:t>Чтобы статья дошла до рецензирования – не была отклонена главным редактором (1-ый этап):</a:t>
            </a:r>
          </a:p>
          <a:p>
            <a:pPr marL="0" indent="0">
              <a:buNone/>
            </a:pPr>
            <a:r>
              <a:rPr lang="ru-RU" sz="1800" dirty="0"/>
              <a:t>	</a:t>
            </a:r>
            <a:r>
              <a:rPr lang="ru-RU" sz="1600" dirty="0" smtClean="0"/>
              <a:t>выбирайте журнал, точно соответствующий тематике вашего исследования (для редактора важно, чтобы публикации «соответствовали объявленным целям» журнала);</a:t>
            </a:r>
          </a:p>
          <a:p>
            <a:pPr marL="0" indent="0">
              <a:buNone/>
            </a:pPr>
            <a:r>
              <a:rPr lang="ru-RU" sz="1600" dirty="0"/>
              <a:t>	</a:t>
            </a:r>
            <a:r>
              <a:rPr lang="ru-RU" sz="1600" dirty="0" smtClean="0"/>
              <a:t>оформляйте статью строго в соответствии с требованиями журнала, не проявляя самостоятельности и волюнтаризма, в </a:t>
            </a:r>
            <a:r>
              <a:rPr lang="ru-RU" sz="1600" dirty="0" err="1" smtClean="0"/>
              <a:t>т.ч</a:t>
            </a:r>
            <a:r>
              <a:rPr lang="ru-RU" sz="1600" dirty="0" smtClean="0"/>
              <a:t>. соблюдайте требования к объему статьи, к спискам литературы;</a:t>
            </a:r>
          </a:p>
          <a:p>
            <a:pPr marL="0" indent="0">
              <a:buNone/>
            </a:pPr>
            <a:r>
              <a:rPr lang="ru-RU" sz="1600" dirty="0"/>
              <a:t>	</a:t>
            </a:r>
            <a:r>
              <a:rPr lang="ru-RU" sz="1600" dirty="0" smtClean="0"/>
              <a:t>в списки литературы обязательно </a:t>
            </a:r>
            <a:r>
              <a:rPr lang="ru-RU" sz="1600" dirty="0"/>
              <a:t>включайте иностранные </a:t>
            </a:r>
            <a:r>
              <a:rPr lang="ru-RU" sz="1600" dirty="0" smtClean="0"/>
              <a:t>источники (не менее 50-70%, исключение – публикации по региональной тематике); число цитируемой литературы должно быть достаточным с </a:t>
            </a:r>
            <a:r>
              <a:rPr lang="ru-RU" sz="1600" dirty="0" err="1" smtClean="0"/>
              <a:t>т.зр</a:t>
            </a:r>
            <a:r>
              <a:rPr lang="ru-RU" sz="1600" dirty="0" smtClean="0"/>
              <a:t>. журнала, чаще это – от 15 до 30 ссылок (если это не обзор, обзор - больше);</a:t>
            </a:r>
          </a:p>
          <a:p>
            <a:pPr marL="0" indent="0">
              <a:buNone/>
            </a:pPr>
            <a:r>
              <a:rPr lang="ru-RU" sz="1600" dirty="0"/>
              <a:t>	</a:t>
            </a:r>
            <a:r>
              <a:rPr lang="ru-RU" sz="1600" dirty="0" smtClean="0"/>
              <a:t>списки литературы </a:t>
            </a:r>
            <a:r>
              <a:rPr lang="en-US" sz="1600" dirty="0" smtClean="0"/>
              <a:t>(References) </a:t>
            </a:r>
            <a:r>
              <a:rPr lang="ru-RU" sz="1600" dirty="0" smtClean="0"/>
              <a:t>вашей статьи  для редактора и рецензента – демонстрация вашей эрудиции, информированности о текущих исследованиях в данной области, поэтому цитируемые публикации должны быть как можно  более </a:t>
            </a:r>
            <a:r>
              <a:rPr lang="ru-RU" sz="1600" dirty="0" smtClean="0"/>
              <a:t>новые (но и раздувать их чрезмерно, без причины, тоже не следует);  </a:t>
            </a:r>
            <a:endParaRPr lang="ru-RU" sz="1600" dirty="0" smtClean="0"/>
          </a:p>
          <a:p>
            <a:pPr marL="0" indent="0">
              <a:buNone/>
            </a:pPr>
            <a:r>
              <a:rPr lang="ru-RU" sz="1600" dirty="0"/>
              <a:t>	</a:t>
            </a:r>
            <a:r>
              <a:rPr lang="ru-RU" sz="1600" dirty="0" smtClean="0"/>
              <a:t>не увлекайтесь ссылками на свои работы, одна ко, и не исключайте их совсем, если публикация  является продолжением  предыдущих публикаций, даже если они на русском языке   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8616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Конечный результат научной работы – публикация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Публикация в журнале:</a:t>
            </a:r>
          </a:p>
          <a:p>
            <a:pPr lvl="1"/>
            <a:r>
              <a:rPr lang="ru-RU" dirty="0" smtClean="0"/>
              <a:t>оперативный способ публикации и быстрое распространение информации о результатах исследования авторов;</a:t>
            </a:r>
          </a:p>
          <a:p>
            <a:pPr lvl="1"/>
            <a:r>
              <a:rPr lang="ru-RU" dirty="0" smtClean="0"/>
              <a:t>основной источник </a:t>
            </a:r>
            <a:r>
              <a:rPr lang="ru-RU" dirty="0" err="1" smtClean="0"/>
              <a:t>библиометрических</a:t>
            </a:r>
            <a:r>
              <a:rPr lang="ru-RU" dirty="0" smtClean="0"/>
              <a:t> исследований науки, ее развития, достижений участников научного процесса – авторов, организаций, журналов, страны    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22889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Полезные ссылки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Мастер-класс Марины Быковой</a:t>
            </a:r>
            <a:r>
              <a:rPr lang="en-US" dirty="0" smtClean="0"/>
              <a:t>, </a:t>
            </a:r>
            <a:r>
              <a:rPr lang="ru-RU" dirty="0" smtClean="0"/>
              <a:t>редактор американского журнала </a:t>
            </a:r>
            <a:r>
              <a:rPr lang="en-US" dirty="0" smtClean="0"/>
              <a:t>Russian Journal of Philosophy – </a:t>
            </a:r>
            <a:r>
              <a:rPr lang="ru-RU" dirty="0" smtClean="0"/>
              <a:t>аудиозапись лекции в МГИМО</a:t>
            </a:r>
          </a:p>
          <a:p>
            <a:r>
              <a:rPr lang="ru-RU" dirty="0" err="1" smtClean="0"/>
              <a:t>Дембовский</a:t>
            </a:r>
            <a:r>
              <a:rPr lang="ru-RU" dirty="0" smtClean="0"/>
              <a:t> Мартин (</a:t>
            </a:r>
            <a:r>
              <a:rPr lang="ru-RU" dirty="0" err="1" smtClean="0"/>
              <a:t>Марчин</a:t>
            </a:r>
            <a:r>
              <a:rPr lang="ru-RU" dirty="0" smtClean="0"/>
              <a:t>) Руководство </a:t>
            </a:r>
            <a:r>
              <a:rPr lang="ru-RU" dirty="0" smtClean="0"/>
              <a:t>для авторов по публикациям статей в научных журналах издательства </a:t>
            </a:r>
            <a:r>
              <a:rPr lang="en-US" dirty="0" smtClean="0"/>
              <a:t>Emerald</a:t>
            </a:r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65960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88640"/>
            <a:ext cx="15240000" cy="857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96326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0" y="-857250"/>
            <a:ext cx="15240000" cy="857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82393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74" b="5932"/>
          <a:stretch/>
        </p:blipFill>
        <p:spPr bwMode="auto">
          <a:xfrm>
            <a:off x="0" y="0"/>
            <a:ext cx="9144000" cy="6512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01252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384"/>
            <a:ext cx="15240000" cy="857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77361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240000" cy="857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5819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240000" cy="857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20050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240000" cy="857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6958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240000" cy="857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84616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212960" cy="857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06623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Надо – не надо публиковаться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lnSpc>
                <a:spcPct val="80000"/>
              </a:lnSpc>
              <a:buNone/>
            </a:pPr>
            <a:r>
              <a:rPr lang="ru-RU" altLang="zh-CN" sz="2400" b="1" dirty="0" smtClean="0">
                <a:cs typeface="Arial" pitchFamily="34" charset="0"/>
              </a:rPr>
              <a:t>Надо:</a:t>
            </a:r>
          </a:p>
          <a:p>
            <a:pPr>
              <a:lnSpc>
                <a:spcPct val="110000"/>
              </a:lnSpc>
            </a:pPr>
            <a:r>
              <a:rPr lang="ru-RU" altLang="zh-CN" sz="2200" b="1" dirty="0" smtClean="0">
                <a:cs typeface="Arial" pitchFamily="34" charset="0"/>
              </a:rPr>
              <a:t>Для </a:t>
            </a:r>
            <a:r>
              <a:rPr lang="ru-RU" altLang="zh-CN" sz="2200" b="1" dirty="0">
                <a:cs typeface="Arial" pitchFamily="34" charset="0"/>
              </a:rPr>
              <a:t>представления</a:t>
            </a:r>
            <a:r>
              <a:rPr lang="en-US" altLang="zh-CN" sz="2200" b="1" dirty="0">
                <a:ea typeface="SimSun" pitchFamily="2" charset="-122"/>
                <a:cs typeface="Arial" pitchFamily="34" charset="0"/>
              </a:rPr>
              <a:t> </a:t>
            </a:r>
            <a:r>
              <a:rPr lang="ru-RU" altLang="zh-CN" sz="2200" b="1" dirty="0">
                <a:cs typeface="Arial" pitchFamily="34" charset="0"/>
              </a:rPr>
              <a:t>новых или оригинальных результатов или </a:t>
            </a:r>
            <a:r>
              <a:rPr lang="ru-RU" altLang="zh-CN" sz="2200" b="1" dirty="0" smtClean="0">
                <a:cs typeface="Arial" pitchFamily="34" charset="0"/>
              </a:rPr>
              <a:t>методов</a:t>
            </a:r>
          </a:p>
          <a:p>
            <a:pPr>
              <a:lnSpc>
                <a:spcPct val="110000"/>
              </a:lnSpc>
            </a:pPr>
            <a:r>
              <a:rPr lang="ru-RU" altLang="zh-CN" sz="2200" b="1" dirty="0" smtClean="0">
                <a:cs typeface="Arial" pitchFamily="34" charset="0"/>
              </a:rPr>
              <a:t>Для </a:t>
            </a:r>
            <a:r>
              <a:rPr lang="ru-RU" altLang="zh-CN" sz="2200" b="1" dirty="0">
                <a:cs typeface="Arial" pitchFamily="34" charset="0"/>
              </a:rPr>
              <a:t>рационализации </a:t>
            </a:r>
            <a:r>
              <a:rPr lang="en-US" altLang="zh-CN" sz="2200" b="1" dirty="0">
                <a:ea typeface="SimSun" pitchFamily="2" charset="-122"/>
                <a:cs typeface="Arial" pitchFamily="34" charset="0"/>
              </a:rPr>
              <a:t>(</a:t>
            </a:r>
            <a:r>
              <a:rPr lang="ru-RU" altLang="zh-CN" sz="2200" b="1" dirty="0">
                <a:cs typeface="Arial" pitchFamily="34" charset="0"/>
              </a:rPr>
              <a:t>уточнение или иная интерпретация</a:t>
            </a:r>
            <a:r>
              <a:rPr lang="en-US" altLang="zh-CN" sz="2200" b="1" dirty="0">
                <a:ea typeface="SimSun" pitchFamily="2" charset="-122"/>
                <a:cs typeface="Arial" pitchFamily="34" charset="0"/>
              </a:rPr>
              <a:t>) </a:t>
            </a:r>
            <a:r>
              <a:rPr lang="ru-RU" altLang="zh-CN" sz="2200" b="1" dirty="0">
                <a:cs typeface="Arial" pitchFamily="34" charset="0"/>
              </a:rPr>
              <a:t>опубликованных </a:t>
            </a:r>
            <a:r>
              <a:rPr lang="ru-RU" altLang="zh-CN" sz="2200" b="1" dirty="0" smtClean="0">
                <a:cs typeface="Arial" pitchFamily="34" charset="0"/>
              </a:rPr>
              <a:t>результатов</a:t>
            </a:r>
            <a:endParaRPr lang="ru-RU" altLang="zh-CN" sz="2200" b="1" dirty="0" smtClean="0">
              <a:ea typeface="SimSun" pitchFamily="2" charset="-122"/>
              <a:cs typeface="Arial" pitchFamily="34" charset="0"/>
            </a:endParaRPr>
          </a:p>
          <a:p>
            <a:pPr>
              <a:lnSpc>
                <a:spcPct val="110000"/>
              </a:lnSpc>
            </a:pPr>
            <a:r>
              <a:rPr lang="ru-RU" altLang="zh-CN" sz="2200" b="1" dirty="0" smtClean="0">
                <a:ea typeface="SimSun" pitchFamily="2" charset="-122"/>
                <a:cs typeface="Arial" pitchFamily="34" charset="0"/>
              </a:rPr>
              <a:t>Д</a:t>
            </a:r>
            <a:r>
              <a:rPr lang="ru-RU" altLang="zh-CN" sz="2200" b="1" dirty="0" smtClean="0">
                <a:cs typeface="Arial" pitchFamily="34" charset="0"/>
              </a:rPr>
              <a:t>ля</a:t>
            </a:r>
            <a:r>
              <a:rPr lang="en-US" altLang="zh-CN" sz="2200" b="1" dirty="0" smtClean="0">
                <a:ea typeface="SimSun" pitchFamily="2" charset="-122"/>
                <a:cs typeface="Arial" pitchFamily="34" charset="0"/>
              </a:rPr>
              <a:t> </a:t>
            </a:r>
            <a:r>
              <a:rPr lang="ru-RU" altLang="zh-CN" sz="2200" b="1" dirty="0">
                <a:cs typeface="Arial" pitchFamily="34" charset="0"/>
              </a:rPr>
              <a:t>обзора области исследования</a:t>
            </a:r>
            <a:r>
              <a:rPr lang="en-US" altLang="zh-CN" sz="2200" b="1" dirty="0">
                <a:ea typeface="SimSun" pitchFamily="2" charset="-122"/>
                <a:cs typeface="Arial" pitchFamily="34" charset="0"/>
              </a:rPr>
              <a:t> </a:t>
            </a:r>
            <a:r>
              <a:rPr lang="ru-RU" altLang="zh-CN" sz="2200" b="1" dirty="0">
                <a:cs typeface="Arial" pitchFamily="34" charset="0"/>
              </a:rPr>
              <a:t>или подведения итогов по определенной теме исследования</a:t>
            </a:r>
            <a:endParaRPr lang="en-US" altLang="zh-CN" sz="2200" b="1" dirty="0">
              <a:ea typeface="SimSun" pitchFamily="2" charset="-122"/>
              <a:cs typeface="Arial" pitchFamily="34" charset="0"/>
            </a:endParaRPr>
          </a:p>
          <a:p>
            <a:pPr>
              <a:lnSpc>
                <a:spcPct val="110000"/>
              </a:lnSpc>
            </a:pPr>
            <a:r>
              <a:rPr lang="ru-RU" altLang="zh-CN" sz="2200" b="1" dirty="0" smtClean="0">
                <a:cs typeface="Arial" pitchFamily="34" charset="0"/>
              </a:rPr>
              <a:t>Для </a:t>
            </a:r>
            <a:r>
              <a:rPr lang="ru-RU" altLang="zh-CN" sz="2200" b="1" dirty="0">
                <a:cs typeface="Arial" pitchFamily="34" charset="0"/>
              </a:rPr>
              <a:t>того, чтобы расширить, не повторять</a:t>
            </a:r>
            <a:r>
              <a:rPr lang="en-US" altLang="zh-CN" sz="2200" b="1" dirty="0">
                <a:ea typeface="SimSun" pitchFamily="2" charset="-122"/>
                <a:cs typeface="Arial" pitchFamily="34" charset="0"/>
              </a:rPr>
              <a:t>!</a:t>
            </a:r>
            <a:r>
              <a:rPr lang="ru-RU" altLang="zh-CN" sz="2200" b="1" dirty="0">
                <a:cs typeface="Arial" pitchFamily="34" charset="0"/>
              </a:rPr>
              <a:t>, знания и понимание в определенной, специфической области</a:t>
            </a:r>
            <a:endParaRPr lang="en-US" altLang="zh-CN" sz="2200" b="1" dirty="0">
              <a:ea typeface="SimSun" pitchFamily="2" charset="-122"/>
              <a:cs typeface="Arial" pitchFamily="34" charset="0"/>
            </a:endParaRPr>
          </a:p>
          <a:p>
            <a:pPr>
              <a:lnSpc>
                <a:spcPct val="80000"/>
              </a:lnSpc>
            </a:pPr>
            <a:endParaRPr lang="en-US" altLang="zh-CN" sz="1800" dirty="0">
              <a:ea typeface="SimSun" pitchFamily="2" charset="-122"/>
              <a:cs typeface="Arial" pitchFamily="34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altLang="zh-CN" sz="2400" b="1" dirty="0">
                <a:cs typeface="Arial" pitchFamily="34" charset="0"/>
              </a:rPr>
              <a:t>Не </a:t>
            </a:r>
            <a:r>
              <a:rPr lang="ru-RU" altLang="zh-CN" sz="2400" b="1" dirty="0" smtClean="0">
                <a:cs typeface="Arial" pitchFamily="34" charset="0"/>
              </a:rPr>
              <a:t>надо, </a:t>
            </a:r>
            <a:r>
              <a:rPr lang="ru-RU" altLang="zh-CN" sz="2400" b="1" dirty="0">
                <a:cs typeface="Arial" pitchFamily="34" charset="0"/>
              </a:rPr>
              <a:t>если ваша работа</a:t>
            </a:r>
            <a:r>
              <a:rPr lang="en-US" altLang="zh-CN" sz="2400" b="1" dirty="0">
                <a:ea typeface="SimSun" pitchFamily="2" charset="-122"/>
                <a:cs typeface="Arial" pitchFamily="34" charset="0"/>
              </a:rPr>
              <a:t>:</a:t>
            </a:r>
          </a:p>
          <a:p>
            <a:pPr lvl="1">
              <a:lnSpc>
                <a:spcPct val="80000"/>
              </a:lnSpc>
            </a:pPr>
            <a:r>
              <a:rPr lang="ru-RU" altLang="zh-CN" sz="2400" dirty="0" smtClean="0"/>
              <a:t>отчет, </a:t>
            </a:r>
            <a:r>
              <a:rPr lang="ru-RU" altLang="zh-CN" sz="2400" dirty="0"/>
              <a:t>не имеющий научного интереса</a:t>
            </a:r>
            <a:endParaRPr lang="en-US" altLang="zh-CN" sz="2400" dirty="0">
              <a:ea typeface="SimSun" pitchFamily="2" charset="-122"/>
            </a:endParaRPr>
          </a:p>
          <a:p>
            <a:pPr lvl="1">
              <a:lnSpc>
                <a:spcPct val="80000"/>
              </a:lnSpc>
            </a:pPr>
            <a:r>
              <a:rPr lang="ru-RU" altLang="zh-CN" sz="2400" dirty="0" smtClean="0"/>
              <a:t>устаревшая</a:t>
            </a:r>
            <a:endParaRPr lang="en-US" altLang="zh-CN" sz="2400" dirty="0">
              <a:ea typeface="SimSun" pitchFamily="2" charset="-122"/>
            </a:endParaRPr>
          </a:p>
          <a:p>
            <a:pPr lvl="1">
              <a:lnSpc>
                <a:spcPct val="80000"/>
              </a:lnSpc>
            </a:pPr>
            <a:r>
              <a:rPr lang="ru-RU" altLang="zh-CN" sz="2400" b="1" dirty="0" smtClean="0"/>
              <a:t>дублирование </a:t>
            </a:r>
            <a:r>
              <a:rPr lang="ru-RU" altLang="zh-CN" sz="2400" dirty="0"/>
              <a:t>ранее опубликованных работ</a:t>
            </a:r>
            <a:endParaRPr lang="en-US" altLang="zh-CN" sz="2400" dirty="0">
              <a:ea typeface="SimSun" pitchFamily="2" charset="-122"/>
            </a:endParaRPr>
          </a:p>
          <a:p>
            <a:pPr lvl="1">
              <a:lnSpc>
                <a:spcPct val="80000"/>
              </a:lnSpc>
            </a:pPr>
            <a:r>
              <a:rPr lang="ru-RU" altLang="zh-CN" sz="2400" dirty="0" smtClean="0"/>
              <a:t>с </a:t>
            </a:r>
            <a:r>
              <a:rPr lang="ru-RU" altLang="zh-CN" sz="2400" dirty="0"/>
              <a:t>ошибочным</a:t>
            </a:r>
            <a:r>
              <a:rPr lang="en-US" altLang="zh-CN" sz="2400" dirty="0">
                <a:ea typeface="SimSun" pitchFamily="2" charset="-122"/>
              </a:rPr>
              <a:t>/</a:t>
            </a:r>
            <a:r>
              <a:rPr lang="ru-RU" altLang="zh-CN" sz="2400" dirty="0"/>
              <a:t>не применимым заключением</a:t>
            </a:r>
            <a:endParaRPr lang="en-US" altLang="zh-CN" sz="2400" dirty="0">
              <a:ea typeface="SimSun" pitchFamily="2" charset="-122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74837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Зачем нужно публиковаться в зарубежных журналах?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ru-RU" dirty="0" smtClean="0"/>
              <a:t>повышение научной квалификации </a:t>
            </a:r>
            <a:r>
              <a:rPr lang="ru-RU" dirty="0" smtClean="0"/>
              <a:t>ученого </a:t>
            </a:r>
            <a:r>
              <a:rPr lang="ru-RU" dirty="0" smtClean="0"/>
              <a:t>(для себя);</a:t>
            </a:r>
          </a:p>
          <a:p>
            <a:r>
              <a:rPr lang="ru-RU" dirty="0" smtClean="0"/>
              <a:t>повышение научного статуса в научном сообществе, сначала – в России, затем (в случае успеха) – за рубежом</a:t>
            </a:r>
            <a:r>
              <a:rPr lang="ru-RU" dirty="0" smtClean="0"/>
              <a:t>; как результат  - карьерный рост;</a:t>
            </a:r>
            <a:endParaRPr lang="ru-RU" dirty="0" smtClean="0"/>
          </a:p>
          <a:p>
            <a:r>
              <a:rPr lang="ru-RU" dirty="0" smtClean="0"/>
              <a:t>улучшение «видимости» (</a:t>
            </a:r>
            <a:r>
              <a:rPr lang="en-US" dirty="0" smtClean="0"/>
              <a:t>visibility) </a:t>
            </a:r>
            <a:r>
              <a:rPr lang="ru-RU" dirty="0" smtClean="0"/>
              <a:t>и «доступности»</a:t>
            </a:r>
            <a:r>
              <a:rPr lang="en-US" dirty="0" smtClean="0"/>
              <a:t> (availability)  </a:t>
            </a:r>
            <a:r>
              <a:rPr lang="ru-RU" dirty="0" smtClean="0"/>
              <a:t>ваших научных разработок путем попадания публикаций в международные индексы (БД) цитирования – </a:t>
            </a:r>
            <a:r>
              <a:rPr lang="en-US" dirty="0" smtClean="0"/>
              <a:t>Web of Science </a:t>
            </a:r>
            <a:r>
              <a:rPr lang="ru-RU" dirty="0" smtClean="0"/>
              <a:t>и/или </a:t>
            </a:r>
            <a:r>
              <a:rPr lang="en-US" dirty="0" smtClean="0"/>
              <a:t>Scopus; </a:t>
            </a:r>
            <a:r>
              <a:rPr lang="ru-RU" dirty="0" smtClean="0"/>
              <a:t> </a:t>
            </a:r>
            <a:r>
              <a:rPr lang="en-US" dirty="0" smtClean="0"/>
              <a:t> </a:t>
            </a:r>
            <a:endParaRPr lang="ru-RU" dirty="0" smtClean="0"/>
          </a:p>
          <a:p>
            <a:r>
              <a:rPr lang="ru-RU" dirty="0" smtClean="0"/>
              <a:t>расширение поля научной деятельности благодаря знакомству с зарубежными коллегами, заинтересовавшимися вашими работами, установление неформального взаимодействия, </a:t>
            </a:r>
            <a:r>
              <a:rPr lang="ru-RU" dirty="0" smtClean="0"/>
              <a:t>как результат </a:t>
            </a:r>
            <a:r>
              <a:rPr lang="ru-RU" dirty="0" smtClean="0"/>
              <a:t>– международные проекты, </a:t>
            </a:r>
            <a:r>
              <a:rPr lang="ru-RU" dirty="0" smtClean="0"/>
              <a:t>гранты, совместные публикации; </a:t>
            </a:r>
            <a:r>
              <a:rPr lang="ru-RU" dirty="0" smtClean="0"/>
              <a:t>и т.д. </a:t>
            </a:r>
          </a:p>
          <a:p>
            <a:r>
              <a:rPr lang="ru-RU" dirty="0" smtClean="0"/>
              <a:t>более прагматично (решение поставленных руководством университета и страны задач): </a:t>
            </a:r>
          </a:p>
          <a:p>
            <a:pPr lvl="1">
              <a:lnSpc>
                <a:spcPct val="120000"/>
              </a:lnSpc>
            </a:pPr>
            <a:r>
              <a:rPr lang="ru-RU" b="1" dirty="0" smtClean="0"/>
              <a:t>повышение оценок результативности научной деятельности для себя по показателям публикационной активности – количества публикаций и их цитируемости;  </a:t>
            </a:r>
          </a:p>
          <a:p>
            <a:pPr lvl="1">
              <a:lnSpc>
                <a:spcPct val="120000"/>
              </a:lnSpc>
            </a:pPr>
            <a:r>
              <a:rPr lang="ru-RU" b="1" dirty="0" smtClean="0"/>
              <a:t>повышение </a:t>
            </a:r>
            <a:r>
              <a:rPr lang="ru-RU" b="1" dirty="0" smtClean="0"/>
              <a:t>рейтинга организации – университета, НИИ, компании по этим показателям;</a:t>
            </a:r>
          </a:p>
          <a:p>
            <a:pPr lvl="1">
              <a:lnSpc>
                <a:spcPct val="120000"/>
              </a:lnSpc>
            </a:pPr>
            <a:r>
              <a:rPr lang="ru-RU" b="1" dirty="0" smtClean="0"/>
              <a:t>расширение присутствия страны в международном научном сообществе, укрепление позиций страны</a:t>
            </a:r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29755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НЕОБХОДИМО ПОНИМАТЬ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Научная работа не имеет ценности, если ее никто не прочитал, не использовал и не процитировал</a:t>
            </a:r>
          </a:p>
          <a:p>
            <a:r>
              <a:rPr lang="ru-RU" dirty="0" smtClean="0"/>
              <a:t>Сильная статья:</a:t>
            </a:r>
          </a:p>
          <a:p>
            <a:pPr lvl="1"/>
            <a:r>
              <a:rPr lang="ru-RU" dirty="0" smtClean="0"/>
              <a:t>это понятная, полезная и вызывающая интерес работа;</a:t>
            </a:r>
          </a:p>
          <a:p>
            <a:pPr lvl="1"/>
            <a:r>
              <a:rPr lang="ru-RU" dirty="0" smtClean="0"/>
              <a:t> представлена и выстроена логически;</a:t>
            </a:r>
          </a:p>
          <a:p>
            <a:pPr lvl="1"/>
            <a:r>
              <a:rPr lang="ru-RU" dirty="0"/>
              <a:t>р</a:t>
            </a:r>
            <a:r>
              <a:rPr lang="ru-RU" dirty="0" smtClean="0"/>
              <a:t>едакторы и рецензенты могут легко понять и оценить научный смысл работы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10375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Где публиковаться?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ru-RU" sz="3400" b="1" dirty="0" smtClean="0"/>
              <a:t>Выбор:</a:t>
            </a:r>
          </a:p>
          <a:p>
            <a:pPr>
              <a:lnSpc>
                <a:spcPct val="120000"/>
              </a:lnSpc>
              <a:buFontTx/>
              <a:buChar char="-"/>
            </a:pPr>
            <a:r>
              <a:rPr lang="ru-RU" sz="3600" b="1" i="1" dirty="0" smtClean="0"/>
              <a:t>какие журналы читаешь</a:t>
            </a:r>
            <a:r>
              <a:rPr lang="ru-RU" sz="3600" dirty="0" smtClean="0"/>
              <a:t> (уже) – </a:t>
            </a:r>
            <a:r>
              <a:rPr lang="ru-RU" sz="3600" b="1" dirty="0" smtClean="0"/>
              <a:t>там и публикуешься</a:t>
            </a:r>
            <a:r>
              <a:rPr lang="ru-RU" sz="3600" dirty="0" smtClean="0"/>
              <a:t>:</a:t>
            </a:r>
            <a:endParaRPr lang="en-US" sz="3600" dirty="0" smtClean="0"/>
          </a:p>
          <a:p>
            <a:pPr lvl="1">
              <a:lnSpc>
                <a:spcPct val="120000"/>
              </a:lnSpc>
              <a:buFontTx/>
              <a:buChar char="-"/>
            </a:pPr>
            <a:r>
              <a:rPr lang="ru-RU" sz="3600" dirty="0" smtClean="0"/>
              <a:t>необходимо читать по-английски журналы ведущих издательств </a:t>
            </a:r>
            <a:r>
              <a:rPr lang="en-US" sz="3600" dirty="0" smtClean="0"/>
              <a:t>(Elsevier, Springer, Wiley, </a:t>
            </a:r>
            <a:r>
              <a:rPr lang="en-US" sz="3600" dirty="0" err="1" smtClean="0"/>
              <a:t>Taylor&amp;Francis</a:t>
            </a:r>
            <a:r>
              <a:rPr lang="en-US" sz="3600" dirty="0" smtClean="0"/>
              <a:t>, OUP, CUP, AIP, APS </a:t>
            </a:r>
            <a:r>
              <a:rPr lang="ru-RU" sz="3600" dirty="0" smtClean="0"/>
              <a:t>и др.). Журналы этих издательств (не говоря об </a:t>
            </a:r>
            <a:r>
              <a:rPr lang="en-US" sz="3600" dirty="0" smtClean="0"/>
              <a:t>Nature, Science) </a:t>
            </a:r>
            <a:r>
              <a:rPr lang="ru-RU" sz="3600" dirty="0" smtClean="0"/>
              <a:t>имеют достаточно высокие показатели цитируемости и в основном доступны университетам благодаря поддержки РФФИ и </a:t>
            </a:r>
            <a:r>
              <a:rPr lang="ru-RU" sz="3600" dirty="0" err="1" smtClean="0"/>
              <a:t>Минобрнауки</a:t>
            </a:r>
            <a:r>
              <a:rPr lang="ru-RU" sz="3600" dirty="0" smtClean="0"/>
              <a:t>;</a:t>
            </a:r>
          </a:p>
          <a:p>
            <a:pPr>
              <a:lnSpc>
                <a:spcPct val="120000"/>
              </a:lnSpc>
              <a:buFontTx/>
              <a:buChar char="-"/>
            </a:pPr>
            <a:r>
              <a:rPr lang="ru-RU" sz="3600" b="1" i="1" dirty="0" smtClean="0"/>
              <a:t>не читаешь </a:t>
            </a:r>
            <a:r>
              <a:rPr lang="ru-RU" sz="3600" dirty="0" smtClean="0"/>
              <a:t>(еще) –</a:t>
            </a:r>
            <a:r>
              <a:rPr lang="ru-RU" sz="3600" b="1" dirty="0" smtClean="0"/>
              <a:t> ищешь журналы по своей теме </a:t>
            </a:r>
            <a:r>
              <a:rPr lang="ru-RU" sz="3600" dirty="0" smtClean="0"/>
              <a:t>путем:</a:t>
            </a:r>
          </a:p>
          <a:p>
            <a:pPr lvl="1">
              <a:lnSpc>
                <a:spcPct val="120000"/>
              </a:lnSpc>
              <a:buFontTx/>
              <a:buChar char="-"/>
            </a:pPr>
            <a:r>
              <a:rPr lang="ru-RU" sz="3600" dirty="0" smtClean="0"/>
              <a:t>поиска по теме в индексах цитирования - в </a:t>
            </a:r>
            <a:r>
              <a:rPr lang="en-US" sz="3600" dirty="0" smtClean="0"/>
              <a:t>Scopus, Web of Science;</a:t>
            </a:r>
          </a:p>
          <a:p>
            <a:pPr lvl="1">
              <a:lnSpc>
                <a:spcPct val="120000"/>
              </a:lnSpc>
              <a:buFontTx/>
              <a:buChar char="-"/>
            </a:pPr>
            <a:r>
              <a:rPr lang="ru-RU" sz="3600" dirty="0" smtClean="0"/>
              <a:t>выбираешь  журналы из этих БД на основе данных об их уровне цитируемости - по </a:t>
            </a:r>
            <a:r>
              <a:rPr lang="ru-RU" sz="3600" dirty="0" err="1" smtClean="0"/>
              <a:t>импакт</a:t>
            </a:r>
            <a:r>
              <a:rPr lang="ru-RU" sz="3600" dirty="0" smtClean="0"/>
              <a:t>-факторе из </a:t>
            </a:r>
            <a:r>
              <a:rPr lang="en-US" sz="3600" dirty="0" smtClean="0"/>
              <a:t>JCR (Journal Citation Reports - Web of Science) </a:t>
            </a:r>
            <a:r>
              <a:rPr lang="ru-RU" sz="3600" dirty="0" smtClean="0"/>
              <a:t>или </a:t>
            </a:r>
            <a:r>
              <a:rPr lang="en-US" sz="3600" dirty="0" smtClean="0"/>
              <a:t>SJR (</a:t>
            </a:r>
            <a:r>
              <a:rPr lang="en-US" sz="3600" dirty="0" err="1" smtClean="0"/>
              <a:t>Scimago</a:t>
            </a:r>
            <a:r>
              <a:rPr lang="en-US" sz="3600" dirty="0" smtClean="0"/>
              <a:t> Journals Ranking – Scopus)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630231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Главное – качество работы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lnSpc>
                <a:spcPct val="90000"/>
              </a:lnSpc>
            </a:pPr>
            <a:r>
              <a:rPr lang="ru-RU" dirty="0"/>
              <a:t>Оригинальность</a:t>
            </a:r>
            <a:r>
              <a:rPr lang="en-GB" dirty="0"/>
              <a:t> –</a:t>
            </a:r>
            <a:r>
              <a:rPr lang="ru-RU" dirty="0"/>
              <a:t> новое в  предметной области</a:t>
            </a:r>
            <a:r>
              <a:rPr lang="en-GB" dirty="0"/>
              <a:t>, </a:t>
            </a:r>
            <a:r>
              <a:rPr lang="ru-RU" dirty="0"/>
              <a:t>методах или результатах</a:t>
            </a:r>
            <a:endParaRPr lang="en-GB" dirty="0"/>
          </a:p>
          <a:p>
            <a:pPr>
              <a:lnSpc>
                <a:spcPct val="90000"/>
              </a:lnSpc>
            </a:pPr>
            <a:r>
              <a:rPr lang="ru-RU" dirty="0"/>
              <a:t>Соответствие существующему знанию и его расширение</a:t>
            </a:r>
            <a:endParaRPr lang="en-GB" dirty="0"/>
          </a:p>
          <a:p>
            <a:pPr>
              <a:lnSpc>
                <a:spcPct val="90000"/>
              </a:lnSpc>
            </a:pPr>
            <a:r>
              <a:rPr lang="ru-RU" dirty="0"/>
              <a:t>Научная методология</a:t>
            </a:r>
            <a:r>
              <a:rPr lang="en-GB" dirty="0"/>
              <a:t> – </a:t>
            </a:r>
            <a:r>
              <a:rPr lang="ru-RU" dirty="0"/>
              <a:t>достоверность  и объективность выводов</a:t>
            </a:r>
            <a:endParaRPr lang="en-GB" dirty="0"/>
          </a:p>
          <a:p>
            <a:pPr>
              <a:lnSpc>
                <a:spcPct val="90000"/>
              </a:lnSpc>
            </a:pPr>
            <a:r>
              <a:rPr lang="ru-RU" dirty="0"/>
              <a:t>Ясность изложения, структурированность материала и качество написания</a:t>
            </a:r>
            <a:r>
              <a:rPr lang="en-GB" dirty="0"/>
              <a:t> </a:t>
            </a:r>
          </a:p>
          <a:p>
            <a:pPr>
              <a:lnSpc>
                <a:spcPct val="90000"/>
              </a:lnSpc>
            </a:pPr>
            <a:r>
              <a:rPr lang="ru-RU" dirty="0"/>
              <a:t>Основательная, логически изложенная аргументация</a:t>
            </a:r>
            <a:endParaRPr lang="en-GB" dirty="0"/>
          </a:p>
          <a:p>
            <a:pPr>
              <a:lnSpc>
                <a:spcPct val="90000"/>
              </a:lnSpc>
            </a:pPr>
            <a:r>
              <a:rPr lang="ru-RU" dirty="0"/>
              <a:t>Теоретическое и практическое значение</a:t>
            </a:r>
            <a:r>
              <a:rPr lang="en-GB" dirty="0"/>
              <a:t> </a:t>
            </a:r>
          </a:p>
          <a:p>
            <a:pPr>
              <a:lnSpc>
                <a:spcPct val="90000"/>
              </a:lnSpc>
            </a:pPr>
            <a:r>
              <a:rPr lang="ru-RU" dirty="0"/>
              <a:t>Новизна и уместность ссылок</a:t>
            </a:r>
            <a:endParaRPr lang="en-GB" dirty="0"/>
          </a:p>
          <a:p>
            <a:pPr>
              <a:lnSpc>
                <a:spcPct val="90000"/>
              </a:lnSpc>
            </a:pPr>
            <a:r>
              <a:rPr lang="ru-RU" dirty="0"/>
              <a:t>Международный</a:t>
            </a:r>
            <a:r>
              <a:rPr lang="en-GB" dirty="0"/>
              <a:t>/</a:t>
            </a:r>
            <a:r>
              <a:rPr lang="ru-RU" dirty="0"/>
              <a:t>Глобальный подход</a:t>
            </a:r>
            <a:endParaRPr lang="en-GB" b="1" dirty="0"/>
          </a:p>
          <a:p>
            <a:pPr>
              <a:lnSpc>
                <a:spcPct val="90000"/>
              </a:lnSpc>
            </a:pPr>
            <a:r>
              <a:rPr lang="ru-RU" b="1" dirty="0"/>
              <a:t>Строгое соблюдение редакционных рамок и задач журнала</a:t>
            </a:r>
            <a:endParaRPr lang="en-GB" b="1" dirty="0"/>
          </a:p>
          <a:p>
            <a:pPr>
              <a:lnSpc>
                <a:spcPct val="90000"/>
              </a:lnSpc>
            </a:pPr>
            <a:r>
              <a:rPr lang="ru-RU" b="1" dirty="0"/>
              <a:t>Хорошее название</a:t>
            </a:r>
            <a:r>
              <a:rPr lang="en-GB" b="1" dirty="0"/>
              <a:t>, </a:t>
            </a:r>
            <a:r>
              <a:rPr lang="ru-RU" b="1" dirty="0"/>
              <a:t>ключевые слова и хорошо написанный </a:t>
            </a:r>
            <a:r>
              <a:rPr lang="ru-RU" b="1" dirty="0" smtClean="0"/>
              <a:t>реферат</a:t>
            </a:r>
          </a:p>
          <a:p>
            <a:pPr marL="457200" lvl="1" indent="0">
              <a:lnSpc>
                <a:spcPct val="90000"/>
              </a:lnSpc>
              <a:buNone/>
            </a:pPr>
            <a:r>
              <a:rPr lang="ru-RU" dirty="0" smtClean="0"/>
              <a:t>		(</a:t>
            </a:r>
            <a:r>
              <a:rPr lang="ru-RU" dirty="0" err="1" smtClean="0"/>
              <a:t>Марчин</a:t>
            </a:r>
            <a:r>
              <a:rPr lang="ru-RU" dirty="0" smtClean="0"/>
              <a:t> </a:t>
            </a:r>
            <a:r>
              <a:rPr lang="ru-RU" dirty="0" err="1" smtClean="0"/>
              <a:t>Дембовски</a:t>
            </a:r>
            <a:r>
              <a:rPr lang="ru-RU" dirty="0" smtClean="0"/>
              <a:t>.  Руководство для авторов…)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07386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Типы статей </a:t>
            </a:r>
            <a:br>
              <a:rPr lang="ru-RU" dirty="0" smtClean="0"/>
            </a:br>
            <a:r>
              <a:rPr lang="ru-RU" sz="3600" dirty="0" smtClean="0"/>
              <a:t>(из требований издательства Эльзевир)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Full article –</a:t>
            </a:r>
            <a:r>
              <a:rPr lang="ru-RU" dirty="0" smtClean="0"/>
              <a:t> Полная статья - </a:t>
            </a:r>
            <a:r>
              <a:rPr lang="en-US" dirty="0" smtClean="0"/>
              <a:t> </a:t>
            </a:r>
            <a:r>
              <a:rPr lang="ru-RU" dirty="0" smtClean="0"/>
              <a:t>стандартный формат для завершенных научных исследований – 8-10 стр., 5-8 рисунков, 25-40 ссылок</a:t>
            </a:r>
          </a:p>
          <a:p>
            <a:r>
              <a:rPr lang="en-US" dirty="0" smtClean="0"/>
              <a:t>Short Communications Article – </a:t>
            </a:r>
            <a:r>
              <a:rPr lang="ru-RU" dirty="0" smtClean="0"/>
              <a:t>Короткое сообщение - </a:t>
            </a:r>
            <a:r>
              <a:rPr lang="ru-RU" altLang="zh-CN" dirty="0">
                <a:solidFill>
                  <a:srgbClr val="006600"/>
                </a:solidFill>
                <a:ea typeface="SimSun" pitchFamily="2" charset="-122"/>
                <a:cs typeface="Arial" pitchFamily="34" charset="0"/>
              </a:rPr>
              <a:t>не более </a:t>
            </a:r>
            <a:r>
              <a:rPr lang="en-GB" dirty="0">
                <a:solidFill>
                  <a:srgbClr val="006600"/>
                </a:solidFill>
                <a:cs typeface="Arial" pitchFamily="34" charset="0"/>
              </a:rPr>
              <a:t>2500 </a:t>
            </a:r>
            <a:r>
              <a:rPr lang="ru-RU" dirty="0">
                <a:solidFill>
                  <a:srgbClr val="006600"/>
                </a:solidFill>
                <a:cs typeface="Arial" pitchFamily="34" charset="0"/>
              </a:rPr>
              <a:t>слов</a:t>
            </a:r>
            <a:r>
              <a:rPr lang="en-GB" dirty="0">
                <a:solidFill>
                  <a:srgbClr val="006600"/>
                </a:solidFill>
                <a:cs typeface="Arial" pitchFamily="34" charset="0"/>
              </a:rPr>
              <a:t>, </a:t>
            </a:r>
            <a:r>
              <a:rPr lang="ru-RU" dirty="0">
                <a:solidFill>
                  <a:srgbClr val="006600"/>
                </a:solidFill>
                <a:cs typeface="Arial" pitchFamily="34" charset="0"/>
              </a:rPr>
              <a:t>может содержать 2 рисунка </a:t>
            </a:r>
            <a:r>
              <a:rPr lang="ru-RU" sz="2800" dirty="0">
                <a:solidFill>
                  <a:srgbClr val="006600"/>
                </a:solidFill>
                <a:cs typeface="Arial" pitchFamily="34" charset="0"/>
              </a:rPr>
              <a:t>или</a:t>
            </a:r>
            <a:r>
              <a:rPr lang="ru-RU" dirty="0">
                <a:solidFill>
                  <a:srgbClr val="006600"/>
                </a:solidFill>
                <a:cs typeface="Arial" pitchFamily="34" charset="0"/>
              </a:rPr>
              <a:t> таблицы и как минимум 8 </a:t>
            </a:r>
            <a:r>
              <a:rPr lang="ru-RU" dirty="0" smtClean="0">
                <a:solidFill>
                  <a:srgbClr val="006600"/>
                </a:solidFill>
                <a:cs typeface="Arial" pitchFamily="34" charset="0"/>
              </a:rPr>
              <a:t>ссылок</a:t>
            </a:r>
          </a:p>
          <a:p>
            <a:r>
              <a:rPr lang="en-US" sz="3300" u="sng" dirty="0">
                <a:solidFill>
                  <a:srgbClr val="006600"/>
                </a:solidFill>
                <a:cs typeface="Arial" pitchFamily="34" charset="0"/>
              </a:rPr>
              <a:t>Review </a:t>
            </a:r>
            <a:r>
              <a:rPr lang="en-US" sz="3300" u="sng" dirty="0" smtClean="0">
                <a:solidFill>
                  <a:srgbClr val="006600"/>
                </a:solidFill>
                <a:cs typeface="Arial" pitchFamily="34" charset="0"/>
              </a:rPr>
              <a:t>paper/</a:t>
            </a:r>
            <a:r>
              <a:rPr lang="en-US" altLang="zh-CN" sz="3300" u="sng" dirty="0" smtClean="0">
                <a:solidFill>
                  <a:srgbClr val="006600"/>
                </a:solidFill>
                <a:ea typeface="SimSun" pitchFamily="2" charset="-122"/>
                <a:cs typeface="Arial" pitchFamily="34" charset="0"/>
              </a:rPr>
              <a:t>perspectives</a:t>
            </a:r>
            <a:r>
              <a:rPr lang="ru-RU" altLang="zh-CN" sz="3300" u="sng" dirty="0" smtClean="0">
                <a:solidFill>
                  <a:srgbClr val="006600"/>
                </a:solidFill>
                <a:ea typeface="SimSun" pitchFamily="2" charset="-122"/>
                <a:cs typeface="Arial" pitchFamily="34" charset="0"/>
              </a:rPr>
              <a:t> – Обзорные статьи</a:t>
            </a:r>
            <a:r>
              <a:rPr lang="en-US" sz="3300" u="sng" dirty="0" smtClean="0">
                <a:solidFill>
                  <a:srgbClr val="006600"/>
                </a:solidFill>
                <a:cs typeface="Arial" pitchFamily="34" charset="0"/>
              </a:rPr>
              <a:t>:</a:t>
            </a:r>
            <a:r>
              <a:rPr lang="ru-RU" sz="3300" u="sng" dirty="0" smtClean="0">
                <a:solidFill>
                  <a:srgbClr val="006600"/>
                </a:solidFill>
                <a:cs typeface="Arial" pitchFamily="34" charset="0"/>
              </a:rPr>
              <a:t> </a:t>
            </a:r>
            <a:r>
              <a:rPr lang="ru-RU" sz="3300" dirty="0" smtClean="0">
                <a:solidFill>
                  <a:srgbClr val="006600"/>
                </a:solidFill>
                <a:cs typeface="Arial" pitchFamily="34" charset="0"/>
              </a:rPr>
              <a:t>Критическое </a:t>
            </a:r>
            <a:r>
              <a:rPr lang="ru-RU" sz="3300" dirty="0">
                <a:solidFill>
                  <a:srgbClr val="006600"/>
                </a:solidFill>
                <a:cs typeface="Arial" pitchFamily="34" charset="0"/>
              </a:rPr>
              <a:t>обобщение какой-то исследовательской </a:t>
            </a:r>
            <a:r>
              <a:rPr lang="ru-RU" sz="3300" dirty="0" smtClean="0">
                <a:solidFill>
                  <a:srgbClr val="006600"/>
                </a:solidFill>
                <a:cs typeface="Arial" pitchFamily="34" charset="0"/>
              </a:rPr>
              <a:t>темы; обычно </a:t>
            </a:r>
            <a:r>
              <a:rPr lang="ru-RU" sz="3300" dirty="0">
                <a:solidFill>
                  <a:srgbClr val="006600"/>
                </a:solidFill>
                <a:cs typeface="Arial" pitchFamily="34" charset="0"/>
              </a:rPr>
              <a:t>от</a:t>
            </a:r>
            <a:r>
              <a:rPr lang="en-GB" sz="3300" dirty="0">
                <a:solidFill>
                  <a:srgbClr val="006600"/>
                </a:solidFill>
                <a:cs typeface="Arial" pitchFamily="34" charset="0"/>
              </a:rPr>
              <a:t> 10+ </a:t>
            </a:r>
            <a:r>
              <a:rPr lang="ru-RU" sz="3300" dirty="0">
                <a:solidFill>
                  <a:srgbClr val="006600"/>
                </a:solidFill>
                <a:cs typeface="Arial" pitchFamily="34" charset="0"/>
              </a:rPr>
              <a:t>стр.</a:t>
            </a:r>
            <a:r>
              <a:rPr lang="en-GB" sz="3300" dirty="0">
                <a:solidFill>
                  <a:srgbClr val="006600"/>
                </a:solidFill>
                <a:cs typeface="Arial" pitchFamily="34" charset="0"/>
              </a:rPr>
              <a:t>, </a:t>
            </a:r>
            <a:r>
              <a:rPr lang="ru-RU" sz="3300" dirty="0">
                <a:solidFill>
                  <a:srgbClr val="006600"/>
                </a:solidFill>
                <a:cs typeface="Arial" pitchFamily="34" charset="0"/>
              </a:rPr>
              <a:t>от </a:t>
            </a:r>
            <a:r>
              <a:rPr lang="en-GB" sz="3300" dirty="0">
                <a:solidFill>
                  <a:srgbClr val="006600"/>
                </a:solidFill>
                <a:cs typeface="Arial" pitchFamily="34" charset="0"/>
              </a:rPr>
              <a:t>5+ </a:t>
            </a:r>
            <a:r>
              <a:rPr lang="ru-RU" sz="3300" dirty="0">
                <a:solidFill>
                  <a:srgbClr val="006600"/>
                </a:solidFill>
                <a:cs typeface="Arial" pitchFamily="34" charset="0"/>
              </a:rPr>
              <a:t>рис.</a:t>
            </a:r>
            <a:r>
              <a:rPr lang="en-GB" sz="3300" dirty="0">
                <a:solidFill>
                  <a:srgbClr val="006600"/>
                </a:solidFill>
                <a:cs typeface="Arial" pitchFamily="34" charset="0"/>
              </a:rPr>
              <a:t>, 80 </a:t>
            </a:r>
            <a:r>
              <a:rPr lang="ru-RU" sz="3300" dirty="0" smtClean="0">
                <a:solidFill>
                  <a:srgbClr val="006600"/>
                </a:solidFill>
                <a:cs typeface="Arial" pitchFamily="34" charset="0"/>
              </a:rPr>
              <a:t>ссылок. Хороший </a:t>
            </a:r>
            <a:r>
              <a:rPr lang="ru-RU" sz="3300" dirty="0">
                <a:solidFill>
                  <a:srgbClr val="006600"/>
                </a:solidFill>
                <a:cs typeface="Arial" pitchFamily="34" charset="0"/>
              </a:rPr>
              <a:t>способ</a:t>
            </a:r>
            <a:r>
              <a:rPr lang="ru-RU" sz="3300" u="sng" dirty="0">
                <a:solidFill>
                  <a:srgbClr val="006600"/>
                </a:solidFill>
                <a:cs typeface="Arial" pitchFamily="34" charset="0"/>
              </a:rPr>
              <a:t> укрепления</a:t>
            </a:r>
            <a:r>
              <a:rPr lang="ru-RU" sz="3300" dirty="0">
                <a:solidFill>
                  <a:srgbClr val="006600"/>
                </a:solidFill>
                <a:cs typeface="Arial" pitchFamily="34" charset="0"/>
              </a:rPr>
              <a:t> научной карьеры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6719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Цитируемость по типу документа</a:t>
            </a:r>
            <a:endParaRPr lang="ru-RU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2" y="1628775"/>
            <a:ext cx="7400925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2852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387</TotalTime>
  <Words>1175</Words>
  <Application>Microsoft Office PowerPoint</Application>
  <PresentationFormat>Экран (4:3)</PresentationFormat>
  <Paragraphs>124</Paragraphs>
  <Slides>29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Тема Office</vt:lpstr>
      <vt:lpstr>Как опубликовать статью в зарубежном рейтинговом журнале</vt:lpstr>
      <vt:lpstr>Конечный результат научной работы – публикация </vt:lpstr>
      <vt:lpstr>Надо – не надо публиковаться </vt:lpstr>
      <vt:lpstr>Зачем нужно публиковаться в зарубежных журналах?</vt:lpstr>
      <vt:lpstr>НЕОБХОДИМО ПОНИМАТЬ</vt:lpstr>
      <vt:lpstr>Где публиковаться?</vt:lpstr>
      <vt:lpstr>Главное – качество работы</vt:lpstr>
      <vt:lpstr>Типы статей  (из требований издательства Эльзевир)</vt:lpstr>
      <vt:lpstr>Цитируемость по типу документа</vt:lpstr>
      <vt:lpstr>Этические нормы подготовки статей</vt:lpstr>
      <vt:lpstr>Заглавие статьи, аннотация, ключевые слова и список литературы – важнейшие части статьи</vt:lpstr>
      <vt:lpstr>Структурированные аннотации – требование многих зарубежных журналов</vt:lpstr>
      <vt:lpstr>Передача статьи на рецензирование – это уже успех</vt:lpstr>
      <vt:lpstr>webshop.elsevier.com</vt:lpstr>
      <vt:lpstr>http://www.edanzediting.com</vt:lpstr>
      <vt:lpstr>Если статья отклонена</vt:lpstr>
      <vt:lpstr>Примерный процесс прохождения статьи от представления до публикации  (изд-во Emerald)</vt:lpstr>
      <vt:lpstr>Если читаешь журнал:</vt:lpstr>
      <vt:lpstr>Основные рекомендации</vt:lpstr>
      <vt:lpstr>Полезные ссылки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 публикации статей в зарубежных журналах</dc:title>
  <dc:creator>1</dc:creator>
  <cp:lastModifiedBy>1</cp:lastModifiedBy>
  <cp:revision>41</cp:revision>
  <dcterms:created xsi:type="dcterms:W3CDTF">2013-02-10T12:26:42Z</dcterms:created>
  <dcterms:modified xsi:type="dcterms:W3CDTF">2013-02-12T14:12:17Z</dcterms:modified>
</cp:coreProperties>
</file>